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4" r:id="rId3"/>
    <p:sldId id="257" r:id="rId4"/>
    <p:sldId id="258" r:id="rId5"/>
    <p:sldId id="259" r:id="rId6"/>
    <p:sldId id="263" r:id="rId7"/>
    <p:sldId id="275" r:id="rId8"/>
    <p:sldId id="276" r:id="rId9"/>
    <p:sldId id="265" r:id="rId10"/>
    <p:sldId id="266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61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chimes.wav"/>
          </p:stSnd>
        </p:sndAc>
      </p:transition>
    </mc:Choice>
    <mc:Fallback>
      <p:transition spd="slow">
        <p:circl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3" name="chimes.wav"/>
          </p:stSnd>
        </p:sndAc>
      </p:transition>
    </mc:Choice>
    <mc:Fallback>
      <p:transition spd="slow">
        <p:circle/>
        <p:sndAc>
          <p:stSnd>
            <p:snd r:embed="rId13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84784"/>
            <a:ext cx="6400800" cy="1295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Язык моей страны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7620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Выполнила работу: </a:t>
            </a:r>
            <a:r>
              <a:rPr lang="ru-RU" dirty="0" err="1" smtClean="0"/>
              <a:t>Абукаева</a:t>
            </a:r>
            <a:r>
              <a:rPr lang="ru-RU" dirty="0" smtClean="0"/>
              <a:t> </a:t>
            </a:r>
            <a:r>
              <a:rPr lang="ru-RU" dirty="0" err="1" smtClean="0"/>
              <a:t>Лабият</a:t>
            </a:r>
            <a:endParaRPr lang="ru-RU" dirty="0" smtClean="0"/>
          </a:p>
          <a:p>
            <a:pPr algn="r"/>
            <a:r>
              <a:rPr lang="ru-RU" dirty="0" smtClean="0"/>
              <a:t>Руководитель: </a:t>
            </a:r>
            <a:r>
              <a:rPr lang="ru-RU" dirty="0" err="1" smtClean="0"/>
              <a:t>Окмазова</a:t>
            </a:r>
            <a:r>
              <a:rPr lang="ru-RU" dirty="0" smtClean="0"/>
              <a:t> З.В.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6077" y="31099"/>
            <a:ext cx="7614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Муниципальное </a:t>
            </a:r>
            <a:r>
              <a:rPr lang="ru-RU" dirty="0" smtClean="0"/>
              <a:t>казённое образовательное </a:t>
            </a:r>
            <a:r>
              <a:rPr lang="ru-RU" dirty="0"/>
              <a:t>учреждение</a:t>
            </a:r>
          </a:p>
          <a:p>
            <a:pPr algn="ctr"/>
            <a:r>
              <a:rPr lang="ru-RU" dirty="0"/>
              <a:t> «Средняя общеобразовательная школа </a:t>
            </a:r>
            <a:r>
              <a:rPr lang="ru-RU" dirty="0" smtClean="0"/>
              <a:t>№7»,</a:t>
            </a:r>
            <a:endParaRPr lang="ru-RU" dirty="0"/>
          </a:p>
          <a:p>
            <a:pPr algn="ctr"/>
            <a:r>
              <a:rPr lang="ru-RU" dirty="0"/>
              <a:t>г. </a:t>
            </a:r>
            <a:r>
              <a:rPr lang="ru-RU" dirty="0" err="1" smtClean="0"/>
              <a:t>Кизилюрт</a:t>
            </a:r>
            <a:r>
              <a:rPr lang="ru-RU" dirty="0" smtClean="0"/>
              <a:t> Республика Дагестан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851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836712"/>
            <a:ext cx="684076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Содержание проекта.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Основные направления работы «Школьного радио»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                 </a:t>
            </a:r>
            <a:r>
              <a:rPr lang="ru-RU" sz="1400" b="1" dirty="0" smtClean="0">
                <a:solidFill>
                  <a:srgbClr val="0070C0"/>
                </a:solidFill>
              </a:rPr>
              <a:t>1.Информационное.</a:t>
            </a:r>
          </a:p>
          <a:p>
            <a:pPr marL="0" indent="0" algn="just">
              <a:buNone/>
            </a:pPr>
            <a:r>
              <a:rPr lang="ru-RU" sz="1400" dirty="0" smtClean="0"/>
              <a:t>Школьное радио –самая быстрая и доступная форма передачи новостей из жизни школы.</a:t>
            </a:r>
          </a:p>
          <a:p>
            <a:pPr marL="0" indent="0" algn="just">
              <a:buNone/>
            </a:pPr>
            <a:r>
              <a:rPr lang="ru-RU" sz="1400" dirty="0" smtClean="0"/>
              <a:t>                 </a:t>
            </a:r>
            <a:r>
              <a:rPr lang="ru-RU" sz="1400" b="1" dirty="0" smtClean="0">
                <a:solidFill>
                  <a:srgbClr val="0070C0"/>
                </a:solidFill>
              </a:rPr>
              <a:t>2.Образовательная </a:t>
            </a:r>
          </a:p>
          <a:p>
            <a:pPr marL="0" indent="0" algn="just">
              <a:buNone/>
            </a:pPr>
            <a:r>
              <a:rPr lang="ru-RU" sz="1400" dirty="0" smtClean="0"/>
              <a:t>Подготовка к радиопередачам даёт возможность учащимся попробовать свои силы в качестве корреспондента, диктора, звукооператора. Дети используют в работе современные информационные технологии. Возрастает мотивация к изучению русского языка и литературы. Повышается культура речи.</a:t>
            </a:r>
          </a:p>
          <a:p>
            <a:pPr marL="0" indent="0" algn="just"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                3.Воспитательное.</a:t>
            </a:r>
          </a:p>
          <a:p>
            <a:pPr marL="0" indent="0" algn="just">
              <a:buNone/>
            </a:pPr>
            <a:r>
              <a:rPr lang="ru-RU" sz="1400" dirty="0" smtClean="0"/>
              <a:t>Работа на школьном радио позволяет с пользой занять свободное время ребят. Тематика может быть самой разнообразной, интересной даже для ребят так называемой группы «риска». Некоторых ребят привлекают информационные выпуски. У нас с большим удовольствием в этом направлении работают Курбанов </a:t>
            </a:r>
            <a:r>
              <a:rPr lang="ru-RU" sz="1400" dirty="0" err="1" smtClean="0"/>
              <a:t>Абдурахман</a:t>
            </a:r>
            <a:r>
              <a:rPr lang="ru-RU" sz="1400" dirty="0" smtClean="0"/>
              <a:t> и Назаров Исмаил. Музыкальные программы по случаю именин, праздников и по заявкам готовит </a:t>
            </a:r>
            <a:r>
              <a:rPr lang="ru-RU" sz="1400" dirty="0" err="1" smtClean="0"/>
              <a:t>Муртазалиева</a:t>
            </a:r>
            <a:r>
              <a:rPr lang="ru-RU" sz="1400" dirty="0" smtClean="0"/>
              <a:t> Алина. Материал для радиоконкурсов  представляет Магомедова </a:t>
            </a:r>
            <a:r>
              <a:rPr lang="ru-RU" sz="1400" dirty="0" err="1" smtClean="0"/>
              <a:t>Аминат</a:t>
            </a:r>
            <a:r>
              <a:rPr lang="ru-RU" sz="1400" dirty="0" smtClean="0"/>
              <a:t>.</a:t>
            </a:r>
          </a:p>
          <a:p>
            <a:pPr marL="0" indent="0" algn="just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314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Актуальность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каждой общеобразовательной школе, на наш взгляд, должны работать какие-либо средства массовой информации: школьная газета, школьный </a:t>
            </a:r>
            <a:r>
              <a:rPr lang="ru-RU" dirty="0" err="1"/>
              <a:t>сайт,блоги</a:t>
            </a:r>
            <a:r>
              <a:rPr lang="ru-RU" dirty="0"/>
              <a:t>…</a:t>
            </a:r>
          </a:p>
          <a:p>
            <a:r>
              <a:rPr lang="ru-RU" dirty="0"/>
              <a:t>В нашей школе выпускается еженедельная газета «Планета №7», работает школьный сайт.</a:t>
            </a:r>
          </a:p>
          <a:p>
            <a:r>
              <a:rPr lang="ru-RU" dirty="0"/>
              <a:t>Теперь мы решили запустить проект «Школьное радио</a:t>
            </a:r>
            <a:r>
              <a:rPr lang="ru-RU" dirty="0" smtClean="0"/>
              <a:t>». Оно </a:t>
            </a:r>
            <a:r>
              <a:rPr lang="ru-RU" dirty="0"/>
              <a:t>будет нести информацию для учащихся. Учитывая их интересы, настроения</a:t>
            </a:r>
            <a:r>
              <a:rPr lang="ru-RU" dirty="0" smtClean="0"/>
              <a:t>. Будет </a:t>
            </a:r>
            <a:r>
              <a:rPr lang="ru-RU" dirty="0"/>
              <a:t>содержать развлекательный блок, поздравительный блок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Вовлечение в проект всё большего количества ребят позволит повысить интерес  к изучению русского языка и литературы</a:t>
            </a:r>
            <a:r>
              <a:rPr lang="ru-RU" dirty="0" smtClean="0"/>
              <a:t>. Ведь </a:t>
            </a:r>
            <a:r>
              <a:rPr lang="ru-RU" dirty="0"/>
              <a:t>каждому ребёнку хочется хоть раз в жизни быть в качестве </a:t>
            </a:r>
            <a:r>
              <a:rPr lang="ru-RU" dirty="0" smtClean="0"/>
              <a:t>теле-или </a:t>
            </a:r>
            <a:r>
              <a:rPr lang="ru-RU" dirty="0" err="1"/>
              <a:t>радиорепортёра</a:t>
            </a:r>
            <a:r>
              <a:rPr lang="ru-RU" dirty="0" smtClean="0"/>
              <a:t>. Наш </a:t>
            </a:r>
            <a:r>
              <a:rPr lang="ru-RU" dirty="0"/>
              <a:t>проект даст эту возможность и научит ребят смело и правильно высказывать свои мысли.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49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6984776" cy="8640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Аннотация</a:t>
            </a:r>
            <a:r>
              <a:rPr lang="ru-RU" sz="2400" dirty="0" smtClean="0"/>
              <a:t>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84784"/>
            <a:ext cx="7416824" cy="3888432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200" dirty="0" smtClean="0"/>
              <a:t>Проект направлен на укрепление роли русского языка и русской культуры в единстве российских народов. </a:t>
            </a:r>
          </a:p>
          <a:p>
            <a:pPr indent="0" algn="just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Судьба страны определяется развитием общества. Основу общества составляет молодое поколение, в сознании которого зачастую распространены равнодушие и неуважительное отношение к государственному языку. Этот вызывает тревогу.</a:t>
            </a:r>
          </a:p>
          <a:p>
            <a:pPr indent="0" algn="just">
              <a:buNone/>
            </a:pPr>
            <a:r>
              <a:rPr lang="ru-RU" sz="1200" dirty="0" smtClean="0"/>
              <a:t>     В 2015 году </a:t>
            </a:r>
            <a:r>
              <a:rPr lang="ru-RU" sz="1200" dirty="0" err="1" smtClean="0"/>
              <a:t>В.В.Путин</a:t>
            </a:r>
            <a:r>
              <a:rPr lang="ru-RU" sz="1200" dirty="0" smtClean="0"/>
              <a:t> провел совместное заседание Совета по межнациональным отношениям и Совета по русскому языку. Заседание посвящено роли русского языка в управлении государственности. В словах президента содержится руководство к действию.</a:t>
            </a:r>
            <a:endParaRPr lang="ru-RU" sz="1200" dirty="0"/>
          </a:p>
          <a:p>
            <a:pPr indent="0" algn="just">
              <a:buNone/>
            </a:pPr>
            <a:r>
              <a:rPr lang="ru-RU" sz="1200" dirty="0" smtClean="0"/>
              <a:t>«В нашей стране проживают представители 193 национальностей. Они говорят почти на 300 языках и диалектах.</a:t>
            </a:r>
          </a:p>
          <a:p>
            <a:pPr indent="0" algn="just">
              <a:buNone/>
            </a:pPr>
            <a:r>
              <a:rPr lang="ru-RU" sz="1200" dirty="0" smtClean="0"/>
              <a:t>…Особое внимание необходимо уделять школьному образованию. Здесь у нас задействованы 89 языков, из которых 30 в качестве обучения, а 59 как предмет изучения. Дети и родители имеют гарантированное конституцией право на свободный выбор языка обучения. При этом мы должны понимать,</a:t>
            </a:r>
            <a:r>
              <a:rPr lang="en-US" sz="1200" dirty="0" smtClean="0"/>
              <a:t> </a:t>
            </a:r>
            <a:r>
              <a:rPr lang="ru-RU" sz="1200" dirty="0" smtClean="0"/>
              <a:t>что информационное ,культурное, государственное единство страны, единство российского народа зависит от освоения нашими молодыми людьми, от состояния, от распространения русского языка.</a:t>
            </a:r>
            <a:r>
              <a:rPr lang="en-US" sz="1200" dirty="0" smtClean="0"/>
              <a:t> </a:t>
            </a:r>
            <a:r>
              <a:rPr lang="ru-RU" sz="1200" dirty="0" smtClean="0"/>
              <a:t>Это государственный язык нашей страны, язык межнационального общения. На русском языке говорят более 96% граждан. Именно русский язык, по сути, вместе с культурой сформировал Россию как единую и многонациональную цивилизацию, на протяжении веков обеспечивая связь поколений, преемственность и взаимообогащение этнических культур».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22000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Описание проблемы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28800"/>
            <a:ext cx="6840760" cy="41764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400" dirty="0" smtClean="0"/>
              <a:t>     </a:t>
            </a:r>
            <a:r>
              <a:rPr lang="ru-RU" sz="1400" dirty="0" smtClean="0"/>
              <a:t>  Язык человека, его речь- важный показатель культуры личности.</a:t>
            </a:r>
            <a:r>
              <a:rPr lang="en-US" sz="1400" dirty="0" smtClean="0"/>
              <a:t> </a:t>
            </a:r>
            <a:r>
              <a:rPr lang="ru-RU" sz="1400" dirty="0" smtClean="0"/>
              <a:t>Сегодня, на мой взгляд, возникла проблема снижения качества знаний школьников по русскому языку,</a:t>
            </a:r>
            <a:r>
              <a:rPr lang="en-US" sz="1400" dirty="0" smtClean="0"/>
              <a:t>  </a:t>
            </a:r>
            <a:r>
              <a:rPr lang="ru-RU" sz="1400" dirty="0" smtClean="0"/>
              <a:t>падения уровня языковой культуры.</a:t>
            </a:r>
            <a:r>
              <a:rPr lang="en-US" sz="1400" dirty="0" smtClean="0"/>
              <a:t> </a:t>
            </a:r>
            <a:r>
              <a:rPr lang="ru-RU" sz="1400" dirty="0" smtClean="0"/>
              <a:t>Язык Тургенева,</a:t>
            </a:r>
            <a:r>
              <a:rPr lang="en-US" sz="1400" dirty="0" smtClean="0"/>
              <a:t> </a:t>
            </a:r>
            <a:r>
              <a:rPr lang="ru-RU" sz="1400" dirty="0" smtClean="0"/>
              <a:t>Толстого,</a:t>
            </a:r>
            <a:r>
              <a:rPr lang="en-US" sz="1400" dirty="0" smtClean="0"/>
              <a:t> </a:t>
            </a:r>
            <a:r>
              <a:rPr lang="ru-RU" sz="1400" dirty="0" smtClean="0"/>
              <a:t>Достоевского нуждается в защите, в правильном использовании.</a:t>
            </a:r>
            <a:r>
              <a:rPr lang="en-US" sz="1400" dirty="0" smtClean="0"/>
              <a:t> </a:t>
            </a:r>
            <a:r>
              <a:rPr lang="ru-RU" sz="1400" dirty="0" smtClean="0"/>
              <a:t>Радует то, что осуществляются системные меры по поддержке и развитию русского языка. Его эффективного функционирования.</a:t>
            </a:r>
            <a:endParaRPr lang="en-US" sz="1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ru-RU" sz="1400" dirty="0" smtClean="0"/>
              <a:t>Являясь государственным языком РФ,</a:t>
            </a:r>
            <a:r>
              <a:rPr lang="en-US" sz="1400" dirty="0" smtClean="0"/>
              <a:t> </a:t>
            </a:r>
            <a:r>
              <a:rPr lang="ru-RU" sz="1400" dirty="0" smtClean="0"/>
              <a:t>русский язык является одним из факторов, формирующих гражданскую идентичность и объединяющих многонациональный российский народ.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        Уверена в необходимости расширения мер, направленных на поддержку русского языка как языка межнационального общения народов России. </a:t>
            </a:r>
            <a:endParaRPr lang="ru-RU" sz="1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На уровне школы предлагается введение проекта «Школьное радио».</a:t>
            </a:r>
            <a:endParaRPr lang="en-US" sz="14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55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965245" cy="120248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Цели и задачи </a:t>
            </a:r>
            <a:r>
              <a:rPr lang="ru-RU" sz="2800" b="1" dirty="0" smtClean="0">
                <a:solidFill>
                  <a:srgbClr val="FF0000"/>
                </a:solidFill>
              </a:rPr>
              <a:t>проекта: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8422" y="1412776"/>
            <a:ext cx="7417994" cy="432048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1400" dirty="0" smtClean="0"/>
              <a:t>1</a:t>
            </a:r>
            <a:r>
              <a:rPr lang="ru-RU" sz="1400" dirty="0" smtClean="0"/>
              <a:t>.</a:t>
            </a:r>
            <a:r>
              <a:rPr lang="en-US" sz="1400" dirty="0"/>
              <a:t> </a:t>
            </a:r>
            <a:r>
              <a:rPr lang="ru-RU" sz="1400" dirty="0" smtClean="0"/>
              <a:t>Предоставление </a:t>
            </a:r>
            <a:r>
              <a:rPr lang="ru-RU" sz="1400" dirty="0"/>
              <a:t>школьникам доступного средства массовой информации.</a:t>
            </a:r>
            <a:endParaRPr lang="en-US" sz="1400" dirty="0"/>
          </a:p>
          <a:p>
            <a:pPr indent="0">
              <a:buNone/>
            </a:pPr>
            <a:r>
              <a:rPr lang="ru-RU" sz="1400" dirty="0" smtClean="0"/>
              <a:t>2.Повышение мотивации к изучению русского</a:t>
            </a:r>
            <a:r>
              <a:rPr lang="en-US" sz="1400" dirty="0" smtClean="0"/>
              <a:t> </a:t>
            </a:r>
            <a:r>
              <a:rPr lang="ru-RU" sz="1400" dirty="0" smtClean="0"/>
              <a:t>языка</a:t>
            </a:r>
            <a:r>
              <a:rPr lang="en-US" sz="1400" dirty="0" smtClean="0"/>
              <a:t> </a:t>
            </a:r>
            <a:r>
              <a:rPr lang="ru-RU" sz="1400" dirty="0" smtClean="0"/>
              <a:t>и литературы у школьников.</a:t>
            </a:r>
          </a:p>
          <a:p>
            <a:pPr indent="0">
              <a:buNone/>
            </a:pPr>
            <a:r>
              <a:rPr lang="ru-RU" sz="1400" dirty="0"/>
              <a:t>3</a:t>
            </a:r>
            <a:r>
              <a:rPr lang="ru-RU" sz="1400" dirty="0" smtClean="0"/>
              <a:t>.Повышениеуровня грамотности речи.</a:t>
            </a:r>
          </a:p>
          <a:p>
            <a:pPr indent="0">
              <a:buNone/>
            </a:pPr>
            <a:r>
              <a:rPr lang="ru-RU" sz="1400" dirty="0"/>
              <a:t>4</a:t>
            </a:r>
            <a:r>
              <a:rPr lang="ru-RU" sz="1400" dirty="0" smtClean="0"/>
              <a:t>.Формирование у молодёжи бережного отношения к русскому языку, как показателю уровня общей культуры гражданина </a:t>
            </a:r>
            <a:r>
              <a:rPr lang="ru-RU" sz="1400" dirty="0" smtClean="0"/>
              <a:t>России.</a:t>
            </a:r>
          </a:p>
          <a:p>
            <a:pPr indent="0">
              <a:buNone/>
            </a:pPr>
            <a:r>
              <a:rPr lang="ru-RU" sz="1400" dirty="0" smtClean="0"/>
              <a:t>5.Популяризация </a:t>
            </a:r>
            <a:r>
              <a:rPr lang="ru-RU" sz="1400" dirty="0" smtClean="0"/>
              <a:t>русского языка.</a:t>
            </a:r>
            <a:endParaRPr lang="en-US" sz="1400" dirty="0" smtClean="0"/>
          </a:p>
          <a:p>
            <a:pPr marL="0" indent="0" algn="just">
              <a:buNone/>
            </a:pPr>
            <a:r>
              <a:rPr lang="ru-RU" sz="1400" dirty="0" smtClean="0"/>
              <a:t>     6. </a:t>
            </a:r>
            <a:r>
              <a:rPr lang="ru-RU" sz="1400" dirty="0"/>
              <a:t>Оборудовать кабинет для работы «Школьного </a:t>
            </a:r>
            <a:r>
              <a:rPr lang="ru-RU" sz="1400" dirty="0" err="1"/>
              <a:t>радио».Установить</a:t>
            </a:r>
            <a:r>
              <a:rPr lang="ru-RU" sz="1400" dirty="0"/>
              <a:t> на всех этажах </a:t>
            </a:r>
            <a:r>
              <a:rPr lang="ru-RU" sz="1400" dirty="0" smtClean="0"/>
              <a:t>         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и </a:t>
            </a:r>
            <a:r>
              <a:rPr lang="ru-RU" sz="1400" dirty="0"/>
              <a:t>в каждом кабинете радиоточки.</a:t>
            </a:r>
          </a:p>
          <a:p>
            <a:pPr marL="0" indent="0" algn="just">
              <a:buNone/>
            </a:pPr>
            <a:r>
              <a:rPr lang="ru-RU" sz="1400" dirty="0" smtClean="0"/>
              <a:t>     7.Создать </a:t>
            </a:r>
            <a:r>
              <a:rPr lang="ru-RU" sz="1400" dirty="0"/>
              <a:t>коллектив единомышленников.</a:t>
            </a:r>
          </a:p>
          <a:p>
            <a:pPr marL="0" indent="0" algn="just">
              <a:buNone/>
            </a:pPr>
            <a:r>
              <a:rPr lang="ru-RU" sz="1400" dirty="0" smtClean="0"/>
              <a:t>     8.Составить </a:t>
            </a:r>
            <a:r>
              <a:rPr lang="ru-RU" sz="1400" dirty="0"/>
              <a:t>и утвердить график работы «Школьного радио» по согласованию с </a:t>
            </a:r>
            <a:r>
              <a:rPr lang="ru-RU" sz="1400" dirty="0" smtClean="0"/>
              <a:t> 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администрацией </a:t>
            </a:r>
            <a:r>
              <a:rPr lang="ru-RU" sz="1400" dirty="0"/>
              <a:t>школы.</a:t>
            </a:r>
          </a:p>
          <a:p>
            <a:pPr marL="0" indent="0" algn="just">
              <a:buNone/>
            </a:pPr>
            <a:r>
              <a:rPr lang="ru-RU" sz="1400" dirty="0" smtClean="0"/>
              <a:t>     9.Адаптировать </a:t>
            </a:r>
            <a:r>
              <a:rPr lang="ru-RU" sz="1400" dirty="0"/>
              <a:t>или разработать рабочую программу. </a:t>
            </a:r>
          </a:p>
          <a:p>
            <a:pPr marL="0" indent="0" algn="just">
              <a:buNone/>
            </a:pPr>
            <a:r>
              <a:rPr lang="ru-RU" sz="1400" dirty="0" smtClean="0"/>
              <a:t>    10.Сформировать </a:t>
            </a:r>
            <a:r>
              <a:rPr lang="ru-RU" sz="1400" dirty="0"/>
              <a:t>у молодых людей представление о русском языке, как о «великом </a:t>
            </a:r>
            <a:r>
              <a:rPr lang="ru-RU" sz="1400" dirty="0" smtClean="0"/>
              <a:t>    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языке </a:t>
            </a:r>
            <a:r>
              <a:rPr lang="ru-RU" sz="1400" dirty="0"/>
              <a:t>великого народа», как о языке межнационального общения.</a:t>
            </a:r>
          </a:p>
          <a:p>
            <a:pPr marL="0" indent="0" algn="just">
              <a:buNone/>
            </a:pPr>
            <a:r>
              <a:rPr lang="ru-RU" sz="1400" dirty="0" smtClean="0"/>
              <a:t>    11.Привлечь </a:t>
            </a:r>
            <a:r>
              <a:rPr lang="ru-RU" sz="1400" dirty="0"/>
              <a:t>внимание учащихся школ к проблемам укрепления роли русского </a:t>
            </a:r>
            <a:r>
              <a:rPr lang="ru-RU" sz="1400" dirty="0" smtClean="0"/>
              <a:t>  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языка </a:t>
            </a:r>
            <a:r>
              <a:rPr lang="ru-RU" sz="1400" dirty="0"/>
              <a:t>и русской культуры в единстве русского народа.</a:t>
            </a:r>
          </a:p>
          <a:p>
            <a:pPr marL="0" indent="0" algn="just">
              <a:buNone/>
            </a:pPr>
            <a:r>
              <a:rPr lang="ru-RU" sz="1400" dirty="0" smtClean="0"/>
              <a:t>   12.Развить </a:t>
            </a:r>
            <a:r>
              <a:rPr lang="ru-RU" sz="1400" dirty="0"/>
              <a:t>у молодых людей чувство ответственности за сохранность русского </a:t>
            </a:r>
            <a:r>
              <a:rPr lang="ru-RU" sz="1400" dirty="0" smtClean="0"/>
              <a:t>    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языка</a:t>
            </a:r>
            <a:r>
              <a:rPr lang="ru-RU" sz="1400" dirty="0"/>
              <a:t>, как языка Пушкина, </a:t>
            </a:r>
            <a:r>
              <a:rPr lang="ru-RU" sz="1400" dirty="0" err="1"/>
              <a:t>Тургенева,Толстого</a:t>
            </a:r>
            <a:r>
              <a:rPr lang="ru-RU" sz="1400" dirty="0"/>
              <a:t>…</a:t>
            </a:r>
          </a:p>
          <a:p>
            <a:pPr indent="0" algn="just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9359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Механизм реализации проекта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6709360" cy="34563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1.Организация </a:t>
            </a:r>
            <a:r>
              <a:rPr lang="ru-RU" dirty="0"/>
              <a:t>работы школьного радио и включение всех этих мероприятий в проект «Школьное радио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2.Популяризация русского языка проведением различных акций: недель, декад, месячников русского языка и литературы, конкурсов знатоков и любителей русского языка и литературы.</a:t>
            </a:r>
          </a:p>
          <a:p>
            <a:pPr algn="just"/>
            <a:r>
              <a:rPr lang="ru-RU" dirty="0" smtClean="0"/>
              <a:t>3.Проведение практикумов «Поговорим на чистом русском», «Речевое поведение»..</a:t>
            </a:r>
          </a:p>
          <a:p>
            <a:pPr algn="just"/>
            <a:r>
              <a:rPr lang="ru-RU" dirty="0"/>
              <a:t>4</a:t>
            </a:r>
            <a:r>
              <a:rPr lang="ru-RU" dirty="0" smtClean="0"/>
              <a:t>.Организация тренингов по культуре речи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Календарный план реализации проекта «Школьное радио»</a:t>
            </a:r>
          </a:p>
          <a:p>
            <a:pPr algn="ctr"/>
            <a:r>
              <a:rPr lang="ru-RU" dirty="0"/>
              <a:t>2018- 2020 гг.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48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675058"/>
              </p:ext>
            </p:extLst>
          </p:nvPr>
        </p:nvGraphicFramePr>
        <p:xfrm>
          <a:off x="895350" y="768350"/>
          <a:ext cx="7161213" cy="536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Слайд" r:id="rId4" imgW="6752770" imgH="5064429" progId="PowerPoint.Slide.8">
                  <p:embed/>
                </p:oleObj>
              </mc:Choice>
              <mc:Fallback>
                <p:oleObj name="Слайд" r:id="rId4" imgW="6752770" imgH="5064429" progId="PowerPoint.Slide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5350" y="768350"/>
                        <a:ext cx="7161213" cy="536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54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3" name="chimes.wav"/>
          </p:stSnd>
        </p:sndAc>
      </p:transition>
    </mc:Choice>
    <mc:Fallback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3941"/>
          <a:stretch/>
        </p:blipFill>
        <p:spPr bwMode="auto">
          <a:xfrm>
            <a:off x="1115616" y="836712"/>
            <a:ext cx="7056784" cy="513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30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Ожидаемые результаты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6984776" cy="3384376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Повышение интереса к изучению русского языка и литературы в нашей школе, в нашем городе, в нашей республике.</a:t>
            </a:r>
          </a:p>
          <a:p>
            <a:endParaRPr lang="ru-RU" sz="1900" dirty="0" smtClean="0"/>
          </a:p>
          <a:p>
            <a:r>
              <a:rPr lang="ru-RU" sz="1900" dirty="0" smtClean="0"/>
              <a:t>Воспитание позитивного отношения к русскому языку, как к языку, объединяющему народа России.</a:t>
            </a:r>
          </a:p>
          <a:p>
            <a:endParaRPr lang="ru-RU" sz="1900" dirty="0" smtClean="0"/>
          </a:p>
          <a:p>
            <a:r>
              <a:rPr lang="ru-RU" sz="1900" dirty="0" smtClean="0"/>
              <a:t>Понимание того, что правильная устная и письменная речь-показатель общей культуры человека.</a:t>
            </a:r>
          </a:p>
          <a:p>
            <a:endParaRPr lang="ru-RU" sz="1900" dirty="0" smtClean="0"/>
          </a:p>
          <a:p>
            <a:r>
              <a:rPr lang="ru-RU" sz="1900" dirty="0" smtClean="0"/>
              <a:t>Профессиональная ориентация талантливых ребят в области журналистики.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181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458</TotalTime>
  <Words>918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Кнопка</vt:lpstr>
      <vt:lpstr>Слайд Microsoft PowerPoint</vt:lpstr>
      <vt:lpstr>Язык моей страны</vt:lpstr>
      <vt:lpstr>Актуальность</vt:lpstr>
      <vt:lpstr>Аннотация  </vt:lpstr>
      <vt:lpstr>Описание проблемы </vt:lpstr>
      <vt:lpstr>Цели и задачи проекта: </vt:lpstr>
      <vt:lpstr>   Механизм реализации проекта   </vt:lpstr>
      <vt:lpstr>Презентация PowerPoint</vt:lpstr>
      <vt:lpstr>Презентация PowerPoint</vt:lpstr>
      <vt:lpstr>Ожидаемые 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dns1</dc:creator>
  <cp:lastModifiedBy>Пользователь Windows</cp:lastModifiedBy>
  <cp:revision>52</cp:revision>
  <cp:lastPrinted>2018-03-12T10:34:46Z</cp:lastPrinted>
  <dcterms:created xsi:type="dcterms:W3CDTF">2015-05-04T20:13:34Z</dcterms:created>
  <dcterms:modified xsi:type="dcterms:W3CDTF">2018-03-12T11:01:24Z</dcterms:modified>
</cp:coreProperties>
</file>