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3" r:id="rId9"/>
    <p:sldId id="285" r:id="rId10"/>
    <p:sldId id="286" r:id="rId11"/>
    <p:sldId id="287" r:id="rId12"/>
    <p:sldId id="289" r:id="rId13"/>
    <p:sldId id="288" r:id="rId14"/>
    <p:sldId id="278" r:id="rId15"/>
    <p:sldId id="279" r:id="rId16"/>
    <p:sldId id="290" r:id="rId17"/>
    <p:sldId id="280" r:id="rId18"/>
    <p:sldId id="291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DEC"/>
    <a:srgbClr val="E923BF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6AA24-362C-4FB2-BF03-4730F8F4F09C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9B5FA-9CB9-426F-B78C-8C98893687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6217118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23528" y="404664"/>
            <a:ext cx="8496944" cy="612068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karanda13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0" y="5085184"/>
            <a:ext cx="1147987" cy="1567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2.jpeg"/><Relationship Id="rId7" Type="http://schemas.openxmlformats.org/officeDocument/2006/relationships/image" Target="http://t1.gstatic.com/images?q=tbn:1K25GKvUi-lMiM::&amp;t=1&amp;usg=__OQdftfesUBiaRqWUGTucpVvDzZs=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eg"/><Relationship Id="rId5" Type="http://schemas.openxmlformats.org/officeDocument/2006/relationships/image" Target="http://www.cs.iusb.edu/~danav/teach/i310/apple-full.jpg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9.jpe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&#1087;&#1077;&#1089;&#1085;&#1080;\&#1096;&#1082;&#1086;&#1083;&#1100;&#1085;&#1099;&#1081;%20&#1079;&#1074;&#1086;&#1085;&#1086;&#1082;.mp3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http://t1.gstatic.com/images?q=tbn:1K25GKvUi-lMiM::&amp;t=1&amp;usg=__OQdftfesUBiaRqWUGTucpVvDzZs=" TargetMode="External"/><Relationship Id="rId5" Type="http://schemas.openxmlformats.org/officeDocument/2006/relationships/image" Target="../media/image10.jpeg"/><Relationship Id="rId4" Type="http://schemas.openxmlformats.org/officeDocument/2006/relationships/image" Target="http://www.cs.iusb.edu/~danav/teach/i310/apple-full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Урок математики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 1 классе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981700"/>
            <a:ext cx="6400800" cy="17526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Урок № 1.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admin\Desktop\все картинки + анимашки\школа  дети\post_190038_1267825480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2204864"/>
            <a:ext cx="4212444" cy="33714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32040" y="5301208"/>
            <a:ext cx="3888680" cy="1223392"/>
          </a:xfrm>
          <a:prstGeom prst="rect">
            <a:avLst/>
          </a:prstGeom>
          <a:solidFill>
            <a:srgbClr val="F9BD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Работу выполнила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Филиппова Ирина Фёдоровна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учитель  начальных  классов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МБОУ  ООШ  № 8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Калининградской  области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Г. Советск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56376" y="404664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88" y="214313"/>
            <a:ext cx="2653612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Сосчитай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кукол.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C:\Users\admin\Desktop\63333437_1283061887_0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6213" y="4105076"/>
            <a:ext cx="2697787" cy="2752924"/>
          </a:xfrm>
          <a:prstGeom prst="rect">
            <a:avLst/>
          </a:prstGeom>
          <a:noFill/>
        </p:spPr>
      </p:pic>
      <p:pic>
        <p:nvPicPr>
          <p:cNvPr id="19459" name="Picture 3" descr="C:\Users\admin\Desktop\0a269e9703fa8c9717ff83fc806cffaf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83768" y="3573016"/>
            <a:ext cx="2376265" cy="3561112"/>
          </a:xfrm>
          <a:prstGeom prst="rect">
            <a:avLst/>
          </a:prstGeom>
          <a:noFill/>
        </p:spPr>
      </p:pic>
      <p:pic>
        <p:nvPicPr>
          <p:cNvPr id="19460" name="Picture 4" descr="C:\Users\admin\Desktop\0a269d68ea195baa93bc03bd5c5f066e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19872" y="548680"/>
            <a:ext cx="2160240" cy="3199170"/>
          </a:xfrm>
          <a:prstGeom prst="rect">
            <a:avLst/>
          </a:prstGeom>
          <a:noFill/>
        </p:spPr>
      </p:pic>
      <p:pic>
        <p:nvPicPr>
          <p:cNvPr id="19462" name="Picture 6" descr="C:\Users\admin\Desktop\33d292795ad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1560" y="1340768"/>
            <a:ext cx="2138807" cy="3011651"/>
          </a:xfrm>
          <a:prstGeom prst="rect">
            <a:avLst/>
          </a:prstGeom>
          <a:noFill/>
        </p:spPr>
      </p:pic>
      <p:pic>
        <p:nvPicPr>
          <p:cNvPr id="19463" name="Picture 7" descr="C:\Users\admin\Desktop\bc9fc0082090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940152" y="1052736"/>
            <a:ext cx="1872208" cy="311956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29586" y="214290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88" y="214313"/>
            <a:ext cx="2941637" cy="4619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Сосчитай домики.</a:t>
            </a:r>
          </a:p>
        </p:txBody>
      </p:sp>
      <p:pic>
        <p:nvPicPr>
          <p:cNvPr id="17412" name="Picture 4" descr="C:\Users\admin\Desktop\23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03848" y="836712"/>
            <a:ext cx="2775733" cy="2736304"/>
          </a:xfrm>
          <a:prstGeom prst="rect">
            <a:avLst/>
          </a:prstGeom>
          <a:noFill/>
        </p:spPr>
      </p:pic>
      <p:pic>
        <p:nvPicPr>
          <p:cNvPr id="17413" name="Picture 5" descr="C:\Users\admin\Desktop\8b781ad425ab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15816" y="4149080"/>
            <a:ext cx="2731467" cy="2330935"/>
          </a:xfrm>
          <a:prstGeom prst="rect">
            <a:avLst/>
          </a:prstGeom>
          <a:noFill/>
        </p:spPr>
      </p:pic>
      <p:pic>
        <p:nvPicPr>
          <p:cNvPr id="17414" name="Picture 6" descr="C:\Users\admin\Desktop\cfe8266c8658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56176" y="1052736"/>
            <a:ext cx="2301915" cy="2813373"/>
          </a:xfrm>
          <a:prstGeom prst="rect">
            <a:avLst/>
          </a:prstGeom>
          <a:noFill/>
        </p:spPr>
      </p:pic>
      <p:pic>
        <p:nvPicPr>
          <p:cNvPr id="17415" name="Picture 7" descr="C:\Users\admin\Desktop\a9a149c7a6_87594921_o2_800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12160" y="3861048"/>
            <a:ext cx="3131840" cy="2795085"/>
          </a:xfrm>
          <a:prstGeom prst="rect">
            <a:avLst/>
          </a:prstGeom>
          <a:noFill/>
        </p:spPr>
      </p:pic>
      <p:pic>
        <p:nvPicPr>
          <p:cNvPr id="17416" name="Picture 8" descr="C:\Users\admin\Desktop\65267242_1286999965_01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4149080"/>
            <a:ext cx="2287438" cy="2496798"/>
          </a:xfrm>
          <a:prstGeom prst="rect">
            <a:avLst/>
          </a:prstGeom>
          <a:noFill/>
        </p:spPr>
      </p:pic>
      <p:pic>
        <p:nvPicPr>
          <p:cNvPr id="17417" name="Picture 9" descr="C:\Users\admin\Desktop\0_6c5b2_dc454a3e_L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692696"/>
            <a:ext cx="3643707" cy="335304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Helen\Desktop\схемы\2011-10-16_19454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6056" y="404664"/>
            <a:ext cx="3528392" cy="2824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3" name="Picture 3" descr="C:\Users\Helen\Desktop\схемы\2011-10-16_19452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3356992"/>
            <a:ext cx="3672408" cy="3178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4" name="Picture 4" descr="C:\Users\Helen\Desktop\схемы\2011-10-16_19445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99592" y="2348880"/>
            <a:ext cx="3744416" cy="3067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57188" y="214313"/>
            <a:ext cx="3957637" cy="4619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 Найди лишний предмет.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все картинки + анимашки\школа  дети\сова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3068960"/>
            <a:ext cx="2160240" cy="28336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03648" y="404664"/>
            <a:ext cx="61175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u="sng" dirty="0" smtClean="0">
                <a:solidFill>
                  <a:srgbClr val="CC3300"/>
                </a:solidFill>
              </a:rPr>
              <a:t>Работа по учебнику</a:t>
            </a:r>
            <a:endParaRPr lang="ru-RU" sz="5400" b="1" u="sng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admin\Desktop\обложки\_________________525aa81e364d4_150x15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79912" y="1412776"/>
            <a:ext cx="2880320" cy="3960440"/>
          </a:xfrm>
          <a:prstGeom prst="rect">
            <a:avLst/>
          </a:prstGeom>
          <a:noFill/>
          <a:ln w="76200">
            <a:solidFill>
              <a:srgbClr val="CC33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860032" y="5589240"/>
            <a:ext cx="20906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C3300"/>
                </a:solidFill>
              </a:rPr>
              <a:t>Стр. 2 - 4</a:t>
            </a:r>
            <a:endParaRPr lang="ru-RU" sz="4000" b="1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обложки\_________________525aa81e364d4_150x15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1052736"/>
            <a:ext cx="2880320" cy="39604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5736" y="52292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067944" y="764704"/>
            <a:ext cx="35795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Откройте  учебник на с. 2</a:t>
            </a:r>
            <a:endParaRPr lang="ru-RU" dirty="0" smtClean="0"/>
          </a:p>
          <a:p>
            <a:r>
              <a:rPr lang="ru-RU" b="1" u="sng" dirty="0" smtClean="0"/>
              <a:t> Условные обозначения:</a:t>
            </a:r>
            <a:endParaRPr lang="ru-RU" b="1" u="sng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 rot="16200000">
            <a:off x="3805064" y="1603648"/>
            <a:ext cx="504056" cy="55436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4525144" y="1603648"/>
            <a:ext cx="504056" cy="55436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Рамка 9"/>
          <p:cNvSpPr/>
          <p:nvPr/>
        </p:nvSpPr>
        <p:spPr>
          <a:xfrm>
            <a:off x="4211960" y="2276872"/>
            <a:ext cx="432048" cy="410344"/>
          </a:xfrm>
          <a:prstGeom prst="fram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6200000">
            <a:off x="3805064" y="5708104"/>
            <a:ext cx="504056" cy="55436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3635896" y="2708920"/>
            <a:ext cx="720080" cy="57606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+</a:t>
            </a:r>
          </a:p>
          <a:p>
            <a:pPr algn="ctr"/>
            <a:r>
              <a:rPr lang="ru-RU" sz="2400" dirty="0" smtClean="0"/>
              <a:t>--</a:t>
            </a:r>
            <a:endParaRPr lang="ru-RU" sz="2400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4427984" y="2708920"/>
            <a:ext cx="720080" cy="57606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=</a:t>
            </a:r>
            <a:endParaRPr lang="ru-RU" sz="32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4067944" y="4149080"/>
            <a:ext cx="720080" cy="648072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067944" y="4941168"/>
            <a:ext cx="720080" cy="64807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!</a:t>
            </a:r>
            <a:endParaRPr lang="ru-RU" sz="4400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4067944" y="3356992"/>
            <a:ext cx="720080" cy="648072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400000">
            <a:off x="4525144" y="5708104"/>
            <a:ext cx="504056" cy="55436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220072" y="1628800"/>
            <a:ext cx="2213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  Начало  урока</a:t>
            </a:r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860032" y="2132856"/>
            <a:ext cx="3838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Вставь пропущенное число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292080" y="2636912"/>
            <a:ext cx="31261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Вставь вместо кружка</a:t>
            </a:r>
          </a:p>
          <a:p>
            <a:r>
              <a:rPr lang="ru-RU" sz="2400" b="1" dirty="0" smtClean="0"/>
              <a:t> один из этих знаков</a:t>
            </a: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148064" y="3429000"/>
            <a:ext cx="3036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   Рассмотри рисунок </a:t>
            </a:r>
          </a:p>
          <a:p>
            <a:r>
              <a:rPr lang="ru-RU" sz="2400" b="1" dirty="0" smtClean="0"/>
              <a:t>   на полях</a:t>
            </a:r>
            <a:endParaRPr lang="ru-RU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364088" y="4293096"/>
            <a:ext cx="2028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Работа в паре</a:t>
            </a:r>
            <a:endParaRPr lang="ru-RU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364088" y="4797152"/>
            <a:ext cx="32175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Задание повышенной </a:t>
            </a:r>
          </a:p>
          <a:p>
            <a:r>
              <a:rPr lang="ru-RU" sz="2400" b="1" dirty="0" smtClean="0"/>
              <a:t>сложности</a:t>
            </a:r>
            <a:endParaRPr lang="ru-RU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436096" y="5661248"/>
            <a:ext cx="31444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Проверь себя и оцени</a:t>
            </a:r>
          </a:p>
          <a:p>
            <a:r>
              <a:rPr lang="ru-RU" sz="2400" b="1" dirty="0" smtClean="0"/>
              <a:t> свои успехи</a:t>
            </a:r>
            <a:endParaRPr lang="ru-RU" sz="24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995936" y="5805264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499992" y="5805264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1" name="5-конечная звезда 30"/>
          <p:cNvSpPr/>
          <p:nvPr/>
        </p:nvSpPr>
        <p:spPr>
          <a:xfrm>
            <a:off x="4139952" y="4221088"/>
            <a:ext cx="360040" cy="26632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5-конечная звезда 32"/>
          <p:cNvSpPr/>
          <p:nvPr/>
        </p:nvSpPr>
        <p:spPr>
          <a:xfrm>
            <a:off x="4292352" y="4373488"/>
            <a:ext cx="360040" cy="26632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>
            <a:stCxn id="17" idx="0"/>
            <a:endCxn id="17" idx="4"/>
          </p:cNvCxnSpPr>
          <p:nvPr/>
        </p:nvCxnSpPr>
        <p:spPr>
          <a:xfrm>
            <a:off x="4427984" y="3356992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17" idx="2"/>
            <a:endCxn id="17" idx="6"/>
          </p:cNvCxnSpPr>
          <p:nvPr/>
        </p:nvCxnSpPr>
        <p:spPr>
          <a:xfrm>
            <a:off x="4067944" y="3681028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17" idx="1"/>
            <a:endCxn id="17" idx="3"/>
          </p:cNvCxnSpPr>
          <p:nvPr/>
        </p:nvCxnSpPr>
        <p:spPr>
          <a:xfrm>
            <a:off x="4173397" y="3451900"/>
            <a:ext cx="0" cy="458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17" idx="7"/>
            <a:endCxn id="17" idx="5"/>
          </p:cNvCxnSpPr>
          <p:nvPr/>
        </p:nvCxnSpPr>
        <p:spPr>
          <a:xfrm>
            <a:off x="4682571" y="3451900"/>
            <a:ext cx="0" cy="458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91680" y="548680"/>
            <a:ext cx="5502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Подготовка к изучению чисел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1600" y="1340768"/>
            <a:ext cx="37230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Что мы узнаем?</a:t>
            </a:r>
          </a:p>
          <a:p>
            <a:r>
              <a:rPr lang="ru-RU" sz="4000" dirty="0" smtClean="0"/>
              <a:t>Чему научимся?</a:t>
            </a:r>
            <a:endParaRPr lang="ru-RU" sz="4000" dirty="0"/>
          </a:p>
        </p:txBody>
      </p:sp>
      <p:pic>
        <p:nvPicPr>
          <p:cNvPr id="16386" name="Picture 2" descr="tn_68159-MP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395536" y="2924944"/>
            <a:ext cx="1175875" cy="109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tn_68159-MP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619672" y="2924944"/>
            <a:ext cx="1158466" cy="10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tn_68159-MP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2771800" y="2924944"/>
            <a:ext cx="1158466" cy="10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 descr="tn_68159-MP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3923928" y="2924944"/>
            <a:ext cx="1158466" cy="10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 descr="tn_68159-MP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5148064" y="2924944"/>
            <a:ext cx="1158466" cy="10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 descr="tn_68159-MP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6372200" y="2924944"/>
            <a:ext cx="1158466" cy="10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 descr="tn_68159-MP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7452320" y="2924944"/>
            <a:ext cx="1158466" cy="10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http://www.cs.iusb.edu/~danav/teach/i310/apple-full.jpg"/>
          <p:cNvPicPr>
            <a:picLocks noChangeAspect="1" noChangeArrowheads="1"/>
          </p:cNvPicPr>
          <p:nvPr/>
        </p:nvPicPr>
        <p:blipFill>
          <a:blip r:embed="rId4" r:link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4221088"/>
            <a:ext cx="839195" cy="8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imgb" descr="http://t1.gstatic.com/images?q=tbn:1K25GKvUi-lMiM::&amp;t=1&amp;usg=__OQdftfesUBiaRqWUGTucpVvDzZs="/>
          <p:cNvPicPr>
            <a:picLocks noChangeAspect="1" noChangeArrowheads="1"/>
          </p:cNvPicPr>
          <p:nvPr/>
        </p:nvPicPr>
        <p:blipFill>
          <a:blip r:embed="rId6" r:link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3131840" y="4293096"/>
            <a:ext cx="720080" cy="81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tn_10176-mo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4153726"/>
            <a:ext cx="864096" cy="91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200516" y="4149080"/>
            <a:ext cx="667627" cy="91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899592" y="4221088"/>
            <a:ext cx="842559" cy="876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Блок-схема: процесс 26"/>
          <p:cNvSpPr/>
          <p:nvPr/>
        </p:nvSpPr>
        <p:spPr>
          <a:xfrm>
            <a:off x="1259632" y="5517232"/>
            <a:ext cx="1634480" cy="6846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процесс 27"/>
          <p:cNvSpPr/>
          <p:nvPr/>
        </p:nvSpPr>
        <p:spPr>
          <a:xfrm>
            <a:off x="3707904" y="5517232"/>
            <a:ext cx="914400" cy="648072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5148064" y="5445224"/>
            <a:ext cx="720080" cy="7200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7596336" y="548680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С.3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сканир1\18 мат стр 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27784" y="260648"/>
            <a:ext cx="6120680" cy="6260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admin\Desktop\все картинки + анимашки\школа  дети\сов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4005064"/>
            <a:ext cx="2603963" cy="25649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67185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</a:rPr>
              <a:t>1 2 3 4 5 6 7 8 9</a:t>
            </a:r>
            <a:endParaRPr lang="ru-RU" sz="8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96336" y="548680"/>
            <a:ext cx="26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2420888"/>
            <a:ext cx="26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216" y="5517232"/>
            <a:ext cx="1317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Стр. 3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7410" name="Picture 2" descr="C:\Users\admin\Desktop\все картинки + анимашки\школа  дети\84950155_630af7c2a4a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196752" y="2348880"/>
            <a:ext cx="2524125" cy="28575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3568" y="1484784"/>
            <a:ext cx="459414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Напишу в своей тетрадке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Много чисел по порядку,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Друг за дружкою стоят –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Это натуральный ряд.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С единицы начинаем,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А конца его не знаем.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6386" name="Picture 2" descr="C:\Users\admin\Desktop\все картинки + анимашки\школа  дети\63daf16cc664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92080" y="1556792"/>
            <a:ext cx="3162405" cy="270561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63688" y="5373216"/>
            <a:ext cx="47211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u="sng" dirty="0" smtClean="0">
                <a:solidFill>
                  <a:srgbClr val="CC3300"/>
                </a:solidFill>
              </a:rPr>
              <a:t>Работа в тетради</a:t>
            </a:r>
            <a:endParaRPr lang="ru-RU" sz="4800" b="1" u="sng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dmin\Desktop\математика 1 класс\Для уроков\Рабочая тетрадь по математике 1 класс Моро\тетрадь по математике 1\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7984" y="332656"/>
            <a:ext cx="4392488" cy="614861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764704"/>
            <a:ext cx="43402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u="sng" dirty="0" smtClean="0">
                <a:solidFill>
                  <a:srgbClr val="CC3300"/>
                </a:solidFill>
              </a:rPr>
              <a:t>Работа в тетради</a:t>
            </a:r>
            <a:endParaRPr lang="ru-RU" sz="4400" b="1" u="sng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admin\Desktop\все картинки + анимашки\школа  дети\сов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3717032"/>
            <a:ext cx="2823277" cy="278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492896"/>
            <a:ext cx="62663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СПАСИБО  ЗА УРОК !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7410" name="Picture 2" descr="C:\Users\admin\Desktop\все картинки + анимашки\школа  дети\сова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3573016"/>
            <a:ext cx="2823277" cy="278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Тема: Учебник математики.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Роль математики в жизни людей и общества.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Цели: выявить роль математики в жизни людей; познакомить с учебником и правилами работы по нему.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admin\Desktop\обложки\_________________525aa81e364d4_150x15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096312">
            <a:off x="1697856" y="4238666"/>
            <a:ext cx="1564556" cy="2076843"/>
          </a:xfrm>
          <a:prstGeom prst="rect">
            <a:avLst/>
          </a:prstGeom>
          <a:noFill/>
        </p:spPr>
      </p:pic>
      <p:pic>
        <p:nvPicPr>
          <p:cNvPr id="2051" name="Picture 3" descr="C:\Users\admin\Desktop\обложки\6726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002871">
            <a:off x="5697387" y="4261578"/>
            <a:ext cx="1584176" cy="204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52736"/>
            <a:ext cx="61024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Прозвенел уже звонок.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Ну, а ты проверь, дружок,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Все ль на месте?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Все ль в порядке?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Ручка, книжка и тетрадка?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Все ли правильно сидят?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Все ль внимательно глядят?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Должен помнить каждый: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Урок сегодня очень важный.</a:t>
            </a:r>
          </a:p>
          <a:p>
            <a:r>
              <a:rPr lang="ru-RU" sz="3200" b="1" dirty="0" smtClean="0"/>
              <a:t> </a:t>
            </a:r>
            <a:endParaRPr lang="ru-RU" sz="3200" dirty="0"/>
          </a:p>
        </p:txBody>
      </p:sp>
      <p:pic>
        <p:nvPicPr>
          <p:cNvPr id="4" name="Рисунок 3" descr="девочка за партой.gif"/>
          <p:cNvPicPr/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2492896"/>
            <a:ext cx="2762250" cy="319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школьный звоно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539552" y="54868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dirty="0" smtClean="0">
                <a:solidFill>
                  <a:srgbClr val="002060"/>
                </a:solidFill>
              </a:rPr>
              <a:t>Как вы думаете, что мы будем делать на уроках математики?</a:t>
            </a: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6ce8903bff0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1268760"/>
            <a:ext cx="2426593" cy="51125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131840" y="1988840"/>
            <a:ext cx="1557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</a:rPr>
              <a:t>Считать</a:t>
            </a:r>
            <a:endParaRPr lang="ru-RU" sz="3200" b="1" dirty="0">
              <a:solidFill>
                <a:srgbClr val="CC33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2996952"/>
            <a:ext cx="3255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</a:rPr>
              <a:t>Решать примеры</a:t>
            </a:r>
            <a:endParaRPr lang="ru-RU" sz="3200" b="1" dirty="0">
              <a:solidFill>
                <a:srgbClr val="CC33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3861048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</a:rPr>
              <a:t>Решать задачи</a:t>
            </a:r>
            <a:endParaRPr lang="ru-RU" sz="3200" b="1" dirty="0">
              <a:solidFill>
                <a:srgbClr val="CC33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2240" y="2780928"/>
            <a:ext cx="15921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3 + 2 = 5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5 + 1 = 6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9 – 1 = 8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www.cs.iusb.edu/~danav/teach/i310/apple-full.jpg"/>
          <p:cNvPicPr>
            <a:picLocks noChangeAspect="1" noChangeArrowheads="1"/>
          </p:cNvPicPr>
          <p:nvPr/>
        </p:nvPicPr>
        <p:blipFill>
          <a:blip r:embed="rId3" r:link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1772816"/>
            <a:ext cx="839195" cy="8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cs.iusb.edu/~danav/teach/i310/apple-full.jpg"/>
          <p:cNvPicPr>
            <a:picLocks noChangeAspect="1" noChangeArrowheads="1"/>
          </p:cNvPicPr>
          <p:nvPr/>
        </p:nvPicPr>
        <p:blipFill>
          <a:blip r:embed="rId3" r:link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2120" y="1772816"/>
            <a:ext cx="839195" cy="8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www.cs.iusb.edu/~danav/teach/i310/apple-full.jpg"/>
          <p:cNvPicPr>
            <a:picLocks noChangeAspect="1" noChangeArrowheads="1"/>
          </p:cNvPicPr>
          <p:nvPr/>
        </p:nvPicPr>
        <p:blipFill>
          <a:blip r:embed="rId3" r:link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1772816"/>
            <a:ext cx="839195" cy="8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www.cs.iusb.edu/~danav/teach/i310/apple-full.jpg"/>
          <p:cNvPicPr>
            <a:picLocks noChangeAspect="1" noChangeArrowheads="1"/>
          </p:cNvPicPr>
          <p:nvPr/>
        </p:nvPicPr>
        <p:blipFill>
          <a:blip r:embed="rId3" r:link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1772816"/>
            <a:ext cx="839195" cy="8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8100392" y="1700808"/>
            <a:ext cx="720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CC3300"/>
                </a:solidFill>
              </a:rPr>
              <a:t>4</a:t>
            </a:r>
            <a:endParaRPr lang="ru-RU" sz="6600" b="1" dirty="0">
              <a:solidFill>
                <a:srgbClr val="CC33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31840" y="4581128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Было –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Съели –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Осталось --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7" name="imgb" descr="http://t1.gstatic.com/images?q=tbn:1K25GKvUi-lMiM::&amp;t=1&amp;usg=__OQdftfesUBiaRqWUGTucpVvDzZs="/>
          <p:cNvPicPr>
            <a:picLocks noChangeAspect="1" noChangeArrowheads="1"/>
          </p:cNvPicPr>
          <p:nvPr/>
        </p:nvPicPr>
        <p:blipFill>
          <a:blip r:embed="rId5" r:link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5580112" y="5085184"/>
            <a:ext cx="432048" cy="54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5724128" y="5589240"/>
            <a:ext cx="4219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lang="ru-RU" sz="4000" dirty="0"/>
          </a:p>
        </p:txBody>
      </p:sp>
      <p:pic>
        <p:nvPicPr>
          <p:cNvPr id="23" name="imgb" descr="http://t1.gstatic.com/images?q=tbn:1K25GKvUi-lMiM::&amp;t=1&amp;usg=__OQdftfesUBiaRqWUGTucpVvDzZs="/>
          <p:cNvPicPr>
            <a:picLocks noChangeAspect="1" noChangeArrowheads="1"/>
          </p:cNvPicPr>
          <p:nvPr/>
        </p:nvPicPr>
        <p:blipFill>
          <a:blip r:embed="rId7" r:link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4932040" y="5085184"/>
            <a:ext cx="4589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imgb" descr="http://t1.gstatic.com/images?q=tbn:1K25GKvUi-lMiM::&amp;t=1&amp;usg=__OQdftfesUBiaRqWUGTucpVvDzZs="/>
          <p:cNvPicPr>
            <a:picLocks noChangeAspect="1" noChangeArrowheads="1"/>
          </p:cNvPicPr>
          <p:nvPr/>
        </p:nvPicPr>
        <p:blipFill>
          <a:blip r:embed="rId7" r:link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4932040" y="4437112"/>
            <a:ext cx="4589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imgb" descr="http://t1.gstatic.com/images?q=tbn:1K25GKvUi-lMiM::&amp;t=1&amp;usg=__OQdftfesUBiaRqWUGTucpVvDzZs="/>
          <p:cNvPicPr>
            <a:picLocks noChangeAspect="1" noChangeArrowheads="1"/>
          </p:cNvPicPr>
          <p:nvPr/>
        </p:nvPicPr>
        <p:blipFill>
          <a:blip r:embed="rId7" r:link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5508104" y="4437112"/>
            <a:ext cx="4589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imgb" descr="http://t1.gstatic.com/images?q=tbn:1K25GKvUi-lMiM::&amp;t=1&amp;usg=__OQdftfesUBiaRqWUGTucpVvDzZs="/>
          <p:cNvPicPr>
            <a:picLocks noChangeAspect="1" noChangeArrowheads="1"/>
          </p:cNvPicPr>
          <p:nvPr/>
        </p:nvPicPr>
        <p:blipFill>
          <a:blip r:embed="rId7" r:link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6084168" y="4437112"/>
            <a:ext cx="4589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gb" descr="http://t1.gstatic.com/images?q=tbn:1K25GKvUi-lMiM::&amp;t=1&amp;usg=__OQdftfesUBiaRqWUGTucpVvDzZs="/>
          <p:cNvPicPr>
            <a:picLocks noChangeAspect="1" noChangeArrowheads="1"/>
          </p:cNvPicPr>
          <p:nvPr/>
        </p:nvPicPr>
        <p:blipFill>
          <a:blip r:embed="rId7" r:link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6660232" y="4437112"/>
            <a:ext cx="4589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imgb" descr="http://t1.gstatic.com/images?q=tbn:1K25GKvUi-lMiM::&amp;t=1&amp;usg=__OQdftfesUBiaRqWUGTucpVvDzZs="/>
          <p:cNvPicPr>
            <a:picLocks noChangeAspect="1" noChangeArrowheads="1"/>
          </p:cNvPicPr>
          <p:nvPr/>
        </p:nvPicPr>
        <p:blipFill>
          <a:blip r:embed="rId7" r:link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7236296" y="4437112"/>
            <a:ext cx="4589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6588224" y="5157192"/>
            <a:ext cx="614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C3300"/>
                </a:solidFill>
              </a:rPr>
              <a:t>3</a:t>
            </a:r>
            <a:endParaRPr lang="ru-RU" sz="6600" b="1" dirty="0">
              <a:solidFill>
                <a:srgbClr val="CC3300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7236296" y="4221088"/>
            <a:ext cx="432048" cy="10081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6732240" y="4221088"/>
            <a:ext cx="432048" cy="10081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936104"/>
          </a:xfrm>
        </p:spPr>
        <p:txBody>
          <a:bodyPr numCol="2">
            <a:normAutofit fontScale="90000"/>
          </a:bodyPr>
          <a:lstStyle/>
          <a:p>
            <a:pPr algn="l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 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196752"/>
            <a:ext cx="30780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Чтоб водить корабли 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Чтобы в небо взлететь 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Надо многое знать 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И при этом ,  и при этом 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Вы заметьте-ка 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Очень важная наука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err="1" smtClean="0">
                <a:solidFill>
                  <a:srgbClr val="002060"/>
                </a:solidFill>
              </a:rPr>
              <a:t>Ма-те-ма-ти-ка</a:t>
            </a:r>
            <a:r>
              <a:rPr lang="ru-RU" sz="2000" dirty="0" smtClean="0">
                <a:solidFill>
                  <a:srgbClr val="002060"/>
                </a:solidFill>
              </a:rPr>
              <a:t>!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 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Почему корабли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Не садятся на мель 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А по курсу идут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Сквозь туман и метель ?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Потому что,  потому что,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Вы заметьте-ка 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Капитанам помогает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err="1" smtClean="0">
                <a:solidFill>
                  <a:srgbClr val="002060"/>
                </a:solidFill>
              </a:rPr>
              <a:t>Ма-те-ма-ти-ка</a:t>
            </a:r>
            <a:r>
              <a:rPr lang="ru-RU" sz="2000" dirty="0" smtClean="0">
                <a:solidFill>
                  <a:srgbClr val="002060"/>
                </a:solidFill>
              </a:rPr>
              <a:t>!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119675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Чтоб врачом,  моряком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Или лётчиком стать.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Надо прежде всего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математику знать.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И на свете нет профессий,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Вы заметьте-ка,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где бы вам не пригодилась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err="1" smtClean="0">
                <a:solidFill>
                  <a:srgbClr val="002060"/>
                </a:solidFill>
              </a:rPr>
              <a:t>Ма-те-ма-ти-ка</a:t>
            </a:r>
            <a:r>
              <a:rPr lang="ru-RU" sz="2000" dirty="0" smtClean="0">
                <a:solidFill>
                  <a:srgbClr val="002060"/>
                </a:solidFill>
              </a:rPr>
              <a:t>!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620688"/>
            <a:ext cx="3014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МАТЕМАТИКА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решаю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3928" y="4077072"/>
            <a:ext cx="3024336" cy="2380740"/>
          </a:xfrm>
          <a:prstGeom prst="ellipse">
            <a:avLst/>
          </a:prstGeom>
          <a:ln w="190500" cap="rnd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Какие профессии немыслимы без математики?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все картинки + анимашки\профессии\строитель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436791">
            <a:off x="926473" y="1301478"/>
            <a:ext cx="1831589" cy="2356065"/>
          </a:xfrm>
          <a:prstGeom prst="rect">
            <a:avLst/>
          </a:prstGeom>
          <a:noFill/>
        </p:spPr>
      </p:pic>
      <p:pic>
        <p:nvPicPr>
          <p:cNvPr id="1027" name="Picture 3" descr="C:\Users\admin\Desktop\все картинки + анимашки\профессии\кассир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438546">
            <a:off x="6332980" y="1318590"/>
            <a:ext cx="1800200" cy="2315688"/>
          </a:xfrm>
          <a:prstGeom prst="rect">
            <a:avLst/>
          </a:prstGeom>
          <a:noFill/>
        </p:spPr>
      </p:pic>
      <p:pic>
        <p:nvPicPr>
          <p:cNvPr id="1028" name="Picture 4" descr="C:\Users\admin\Desktop\все картинки + анимашки\профессии\пилот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47864" y="1772816"/>
            <a:ext cx="2376264" cy="1782198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</p:pic>
      <p:pic>
        <p:nvPicPr>
          <p:cNvPr id="1029" name="Picture 5" descr="C:\Users\admin\Desktop\все картинки + анимашки\профессии\портниха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27584" y="4005064"/>
            <a:ext cx="1800200" cy="2242749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</p:pic>
      <p:pic>
        <p:nvPicPr>
          <p:cNvPr id="1030" name="Picture 6" descr="C:\Users\admin\Desktop\все картинки + анимашки\профессии\врач (1)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43808" y="3933056"/>
            <a:ext cx="1872208" cy="2408316"/>
          </a:xfrm>
          <a:prstGeom prst="rect">
            <a:avLst/>
          </a:prstGeom>
          <a:noFill/>
        </p:spPr>
      </p:pic>
      <p:pic>
        <p:nvPicPr>
          <p:cNvPr id="1031" name="Picture 7" descr="C:\Users\admin\Desktop\все картинки + анимашки\профессии\повар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932040" y="4005064"/>
            <a:ext cx="1805017" cy="2248751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</p:pic>
      <p:pic>
        <p:nvPicPr>
          <p:cNvPr id="1032" name="Picture 8" descr="C:\Users\admin\Desktop\все картинки + анимашки\профессии\Машинист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948264" y="3933056"/>
            <a:ext cx="1848288" cy="237754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835696" y="3356992"/>
            <a:ext cx="6269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Кому ещё нужна математика?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 Математика нужна везде и во всем!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admin\Desktop\все картинки + анимашки\школа  дети\84950155_630af7c2a4a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939667">
            <a:off x="251520" y="1340768"/>
            <a:ext cx="2524125" cy="3240360"/>
          </a:xfrm>
          <a:prstGeom prst="rect">
            <a:avLst/>
          </a:prstGeom>
          <a:noFill/>
        </p:spPr>
      </p:pic>
      <p:pic>
        <p:nvPicPr>
          <p:cNvPr id="2055" name="Picture 7" descr="C:\Users\admin\Desktop\все картинки + анимашки\школа  дети\сова 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52120" y="4293096"/>
            <a:ext cx="2448272" cy="2040448"/>
          </a:xfrm>
          <a:prstGeom prst="rect">
            <a:avLst/>
          </a:prstGeom>
          <a:noFill/>
        </p:spPr>
      </p:pic>
      <p:pic>
        <p:nvPicPr>
          <p:cNvPr id="2056" name="Picture 8" descr="C:\Users\admin\Desktop\все картинки + анимашки\школа  дети\ребёнок и еомпьютор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92080" y="1556792"/>
            <a:ext cx="3237740" cy="2428305"/>
          </a:xfrm>
          <a:prstGeom prst="rect">
            <a:avLst/>
          </a:prstGeom>
          <a:noFill/>
        </p:spPr>
      </p:pic>
      <p:pic>
        <p:nvPicPr>
          <p:cNvPr id="2057" name="Picture 9" descr="C:\Users\admin\Desktop\все картинки + анимашки\школа  дети\ученица считает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11760" y="3933056"/>
            <a:ext cx="2376264" cy="249162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987824" y="2636912"/>
            <a:ext cx="14189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2 + 2 = 4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429520" y="4786322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ru-RU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8" y="214313"/>
            <a:ext cx="3038475" cy="4619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Сосчитай бабочек.</a:t>
            </a:r>
          </a:p>
        </p:txBody>
      </p:sp>
      <p:pic>
        <p:nvPicPr>
          <p:cNvPr id="16386" name="Picture 2" descr="C:\Users\admin\Desktop\95051391_64175656_1284820636_02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1340768"/>
            <a:ext cx="2043113" cy="1646237"/>
          </a:xfrm>
          <a:prstGeom prst="rect">
            <a:avLst/>
          </a:prstGeom>
          <a:noFill/>
        </p:spPr>
      </p:pic>
      <p:pic>
        <p:nvPicPr>
          <p:cNvPr id="16387" name="Picture 3" descr="C:\Users\admin\Desktop\95051391_64175656_1284820636_02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4008" y="1052736"/>
            <a:ext cx="2043113" cy="1646237"/>
          </a:xfrm>
          <a:prstGeom prst="rect">
            <a:avLst/>
          </a:prstGeom>
          <a:noFill/>
        </p:spPr>
      </p:pic>
      <p:pic>
        <p:nvPicPr>
          <p:cNvPr id="16388" name="Picture 4" descr="C:\Users\admin\Desktop\95051391_64175656_1284820636_02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47664" y="3212976"/>
            <a:ext cx="2043113" cy="1646237"/>
          </a:xfrm>
          <a:prstGeom prst="rect">
            <a:avLst/>
          </a:prstGeom>
          <a:noFill/>
        </p:spPr>
      </p:pic>
      <p:pic>
        <p:nvPicPr>
          <p:cNvPr id="16389" name="Picture 5" descr="C:\Users\admin\Desktop\95051391_64175656_1284820636_02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80112" y="2924944"/>
            <a:ext cx="2043113" cy="1646237"/>
          </a:xfrm>
          <a:prstGeom prst="rect">
            <a:avLst/>
          </a:prstGeom>
          <a:noFill/>
        </p:spPr>
      </p:pic>
      <p:pic>
        <p:nvPicPr>
          <p:cNvPr id="16390" name="Picture 6" descr="C:\Users\admin\Desktop\95051391_64175656_1284820636_02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19872" y="4509120"/>
            <a:ext cx="2043113" cy="16462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740352" y="476672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</a:t>
            </a:r>
            <a:endParaRPr lang="ru-RU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88" y="214313"/>
            <a:ext cx="287129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Сосчитай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пчёлок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8434" name="Picture 2" descr="C:\Users\admin\Desktop\0_51a0d_ac1c6dd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980728"/>
            <a:ext cx="1635434" cy="2522984"/>
          </a:xfrm>
          <a:prstGeom prst="rect">
            <a:avLst/>
          </a:prstGeom>
          <a:noFill/>
        </p:spPr>
      </p:pic>
      <p:pic>
        <p:nvPicPr>
          <p:cNvPr id="14" name="Picture 2" descr="C:\Users\admin\Desktop\0_51a0d_ac1c6dd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3645024"/>
            <a:ext cx="1635434" cy="2522984"/>
          </a:xfrm>
          <a:prstGeom prst="rect">
            <a:avLst/>
          </a:prstGeom>
          <a:noFill/>
        </p:spPr>
      </p:pic>
      <p:pic>
        <p:nvPicPr>
          <p:cNvPr id="15" name="Picture 2" descr="C:\Users\admin\Desktop\0_51a0d_ac1c6dd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67744" y="908720"/>
            <a:ext cx="1635434" cy="2522984"/>
          </a:xfrm>
          <a:prstGeom prst="rect">
            <a:avLst/>
          </a:prstGeom>
          <a:noFill/>
        </p:spPr>
      </p:pic>
      <p:pic>
        <p:nvPicPr>
          <p:cNvPr id="16" name="Picture 2" descr="C:\Users\admin\Desktop\0_51a0d_ac1c6dd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3928" y="548680"/>
            <a:ext cx="1635434" cy="2522984"/>
          </a:xfrm>
          <a:prstGeom prst="rect">
            <a:avLst/>
          </a:prstGeom>
          <a:noFill/>
        </p:spPr>
      </p:pic>
      <p:pic>
        <p:nvPicPr>
          <p:cNvPr id="17" name="Picture 2" descr="C:\Users\admin\Desktop\0_51a0d_ac1c6dd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8104" y="764704"/>
            <a:ext cx="1635434" cy="2522984"/>
          </a:xfrm>
          <a:prstGeom prst="rect">
            <a:avLst/>
          </a:prstGeom>
          <a:noFill/>
        </p:spPr>
      </p:pic>
      <p:pic>
        <p:nvPicPr>
          <p:cNvPr id="18" name="Picture 2" descr="C:\Users\admin\Desktop\0_51a0d_ac1c6dd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76256" y="1988840"/>
            <a:ext cx="1635434" cy="2522984"/>
          </a:xfrm>
          <a:prstGeom prst="rect">
            <a:avLst/>
          </a:prstGeom>
          <a:noFill/>
        </p:spPr>
      </p:pic>
      <p:pic>
        <p:nvPicPr>
          <p:cNvPr id="19" name="Picture 2" descr="C:\Users\admin\Desktop\0_51a0d_ac1c6dd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3968" y="3356992"/>
            <a:ext cx="1635434" cy="2522984"/>
          </a:xfrm>
          <a:prstGeom prst="rect">
            <a:avLst/>
          </a:prstGeom>
          <a:noFill/>
        </p:spPr>
      </p:pic>
      <p:pic>
        <p:nvPicPr>
          <p:cNvPr id="20" name="Picture 2" descr="C:\Users\admin\Desktop\0_51a0d_ac1c6dd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99792" y="3429000"/>
            <a:ext cx="1635434" cy="2522984"/>
          </a:xfrm>
          <a:prstGeom prst="rect">
            <a:avLst/>
          </a:prstGeom>
          <a:noFill/>
        </p:spPr>
      </p:pic>
      <p:pic>
        <p:nvPicPr>
          <p:cNvPr id="21" name="Picture 2" descr="C:\Users\admin\Desktop\0_51a0d_ac1c6dd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940152" y="3861048"/>
            <a:ext cx="1635434" cy="25229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Математик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Математика2</Template>
  <TotalTime>2197</TotalTime>
  <Words>252</Words>
  <Application>Microsoft Office PowerPoint</Application>
  <PresentationFormat>Экран (4:3)</PresentationFormat>
  <Paragraphs>80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Математика2</vt:lpstr>
      <vt:lpstr> Урок математики в 1 классе</vt:lpstr>
      <vt:lpstr>Тема: Учебник математики. Роль математики в жизни людей и общества. Цели: выявить роль математики в жизни людей; познакомить с учебником и правилами работы по нему.</vt:lpstr>
      <vt:lpstr>Слайд 3</vt:lpstr>
      <vt:lpstr> Как вы думаете, что мы будем делать на уроках математики?</vt:lpstr>
      <vt:lpstr>                          </vt:lpstr>
      <vt:lpstr>Какие профессии немыслимы без математики?</vt:lpstr>
      <vt:lpstr> Математика нужна везде и во всем!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 в 1 классе</dc:title>
  <dc:creator>admin</dc:creator>
  <cp:lastModifiedBy>admin</cp:lastModifiedBy>
  <cp:revision>134</cp:revision>
  <dcterms:created xsi:type="dcterms:W3CDTF">2014-08-03T18:08:48Z</dcterms:created>
  <dcterms:modified xsi:type="dcterms:W3CDTF">2017-10-19T17:59:42Z</dcterms:modified>
</cp:coreProperties>
</file>